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45" r:id="rId1"/>
  </p:sldMasterIdLst>
  <p:notesMasterIdLst>
    <p:notesMasterId r:id="rId33"/>
  </p:notesMasterIdLst>
  <p:handoutMasterIdLst>
    <p:handoutMasterId r:id="rId34"/>
  </p:handoutMasterIdLst>
  <p:sldIdLst>
    <p:sldId id="549" r:id="rId2"/>
    <p:sldId id="524" r:id="rId3"/>
    <p:sldId id="502" r:id="rId4"/>
    <p:sldId id="561" r:id="rId5"/>
    <p:sldId id="563" r:id="rId6"/>
    <p:sldId id="564" r:id="rId7"/>
    <p:sldId id="565" r:id="rId8"/>
    <p:sldId id="531" r:id="rId9"/>
    <p:sldId id="554" r:id="rId10"/>
    <p:sldId id="555" r:id="rId11"/>
    <p:sldId id="566" r:id="rId12"/>
    <p:sldId id="567" r:id="rId13"/>
    <p:sldId id="568" r:id="rId14"/>
    <p:sldId id="557" r:id="rId15"/>
    <p:sldId id="569" r:id="rId16"/>
    <p:sldId id="560" r:id="rId17"/>
    <p:sldId id="570" r:id="rId18"/>
    <p:sldId id="558" r:id="rId19"/>
    <p:sldId id="571" r:id="rId20"/>
    <p:sldId id="550" r:id="rId21"/>
    <p:sldId id="551" r:id="rId22"/>
    <p:sldId id="572" r:id="rId23"/>
    <p:sldId id="559" r:id="rId24"/>
    <p:sldId id="573" r:id="rId25"/>
    <p:sldId id="574" r:id="rId26"/>
    <p:sldId id="575" r:id="rId27"/>
    <p:sldId id="576" r:id="rId28"/>
    <p:sldId id="577" r:id="rId29"/>
    <p:sldId id="556" r:id="rId30"/>
    <p:sldId id="578" r:id="rId31"/>
    <p:sldId id="57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A50021"/>
    <a:srgbClr val="00FFFF"/>
    <a:srgbClr val="990000"/>
    <a:srgbClr val="800000"/>
    <a:srgbClr val="AC2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290" autoAdjust="0"/>
  </p:normalViewPr>
  <p:slideViewPr>
    <p:cSldViewPr>
      <p:cViewPr varScale="1">
        <p:scale>
          <a:sx n="102" d="100"/>
          <a:sy n="102" d="100"/>
        </p:scale>
        <p:origin x="127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860" y="7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88274E7-6471-4C65-98D1-3A8257C8B3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92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dirty="0" smtClean="0"/>
              <a:t>Klik om de opmaakprofielen van de </a:t>
            </a:r>
            <a:r>
              <a:rPr lang="nl-NL" noProof="0" dirty="0" err="1" smtClean="0"/>
              <a:t>modeltekst</a:t>
            </a:r>
            <a:r>
              <a:rPr lang="nl-NL" noProof="0" dirty="0" smtClean="0"/>
              <a:t>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err="1" smtClean="0"/>
              <a:t>Djnnnjjerde</a:t>
            </a:r>
            <a:r>
              <a:rPr lang="nl-NL" noProof="0" dirty="0" smtClean="0"/>
              <a:t>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B6B459A-2A2F-475C-8754-FEC2A1E5A3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572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7"/>
          <p:cNvGraphicFramePr>
            <a:graphicFrameLocks noChangeAspect="1"/>
          </p:cNvGraphicFramePr>
          <p:nvPr/>
        </p:nvGraphicFramePr>
        <p:xfrm>
          <a:off x="0" y="0"/>
          <a:ext cx="853281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r:id="rId3" imgW="8533333" imgH="4800000" progId="">
                  <p:embed/>
                </p:oleObj>
              </mc:Choice>
              <mc:Fallback>
                <p:oleObj r:id="rId3" imgW="8533333" imgH="48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32813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sz="1000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algn="r" eaLnBrk="1" hangingPunct="1">
              <a:defRPr/>
            </a:pPr>
            <a:endParaRPr lang="nl-NL" altLang="nl-NL" sz="1000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 flipV="1">
            <a:off x="0" y="6667500"/>
            <a:ext cx="8629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7" name="Afbeelding 22" descr="Logo-OA-72dpi-rgb-zonder ondertit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6500813"/>
            <a:ext cx="539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noFill/>
          <a:ln algn="ctr"/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67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81200" y="2152650"/>
            <a:ext cx="3505200" cy="41529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38800" y="2152650"/>
            <a:ext cx="3505200" cy="41529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3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10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74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1"/>
          <p:cNvGraphicFramePr>
            <a:graphicFrameLocks noChangeAspect="1"/>
          </p:cNvGraphicFramePr>
          <p:nvPr/>
        </p:nvGraphicFramePr>
        <p:xfrm>
          <a:off x="0" y="0"/>
          <a:ext cx="853281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8" imgW="8533333" imgH="4800000" progId="">
                  <p:embed/>
                </p:oleObj>
              </mc:Choice>
              <mc:Fallback>
                <p:oleObj r:id="rId8" imgW="8533333" imgH="4800000" progId="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32813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8388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NL" smtClean="0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2152650"/>
            <a:ext cx="7162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NL" smtClean="0"/>
              <a:t>Klik om de opmaakprofielen van de modeltekst te bewerken</a:t>
            </a:r>
          </a:p>
          <a:p>
            <a:pPr lvl="1"/>
            <a:r>
              <a:rPr lang="fr-FR" altLang="nl-NL" smtClean="0"/>
              <a:t>Tweede niveau</a:t>
            </a:r>
          </a:p>
          <a:p>
            <a:pPr lvl="2"/>
            <a:r>
              <a:rPr lang="fr-FR" altLang="nl-NL" smtClean="0"/>
              <a:t>Derde niveau</a:t>
            </a:r>
          </a:p>
          <a:p>
            <a:pPr lvl="3"/>
            <a:r>
              <a:rPr lang="fr-FR" altLang="nl-NL" smtClean="0"/>
              <a:t>Vierde niveau</a:t>
            </a:r>
          </a:p>
          <a:p>
            <a:pPr lvl="4"/>
            <a:r>
              <a:rPr lang="fr-FR" altLang="nl-NL" smtClean="0"/>
              <a:t>Vijfde niveau</a:t>
            </a:r>
          </a:p>
        </p:txBody>
      </p:sp>
      <p:sp>
        <p:nvSpPr>
          <p:cNvPr id="1029" name="Rectangle 45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sz="1000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algn="r" eaLnBrk="1" hangingPunct="1">
              <a:defRPr/>
            </a:pPr>
            <a:endParaRPr lang="nl-NL" altLang="nl-NL" sz="1000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0" name="Line 46"/>
          <p:cNvSpPr>
            <a:spLocks noChangeShapeType="1"/>
          </p:cNvSpPr>
          <p:nvPr/>
        </p:nvSpPr>
        <p:spPr bwMode="auto">
          <a:xfrm flipV="1">
            <a:off x="0" y="6667500"/>
            <a:ext cx="8629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31" name="Oval 35"/>
          <p:cNvSpPr>
            <a:spLocks noChangeArrowheads="1"/>
          </p:cNvSpPr>
          <p:nvPr/>
        </p:nvSpPr>
        <p:spPr bwMode="auto">
          <a:xfrm>
            <a:off x="2054225" y="6523038"/>
            <a:ext cx="65088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2" name="Oval 36"/>
          <p:cNvSpPr>
            <a:spLocks noChangeArrowheads="1"/>
          </p:cNvSpPr>
          <p:nvPr/>
        </p:nvSpPr>
        <p:spPr bwMode="auto">
          <a:xfrm>
            <a:off x="2814638" y="6523038"/>
            <a:ext cx="65087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3" name="Oval 37"/>
          <p:cNvSpPr>
            <a:spLocks noChangeArrowheads="1"/>
          </p:cNvSpPr>
          <p:nvPr/>
        </p:nvSpPr>
        <p:spPr bwMode="auto">
          <a:xfrm>
            <a:off x="3575050" y="6523038"/>
            <a:ext cx="65088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4" name="Oval 38"/>
          <p:cNvSpPr>
            <a:spLocks noChangeArrowheads="1"/>
          </p:cNvSpPr>
          <p:nvPr/>
        </p:nvSpPr>
        <p:spPr bwMode="auto">
          <a:xfrm>
            <a:off x="4335463" y="6523038"/>
            <a:ext cx="65087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5" name="Oval 39"/>
          <p:cNvSpPr>
            <a:spLocks noChangeArrowheads="1"/>
          </p:cNvSpPr>
          <p:nvPr/>
        </p:nvSpPr>
        <p:spPr bwMode="auto">
          <a:xfrm>
            <a:off x="5095875" y="6523038"/>
            <a:ext cx="65088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6" name="Oval 40"/>
          <p:cNvSpPr>
            <a:spLocks noChangeArrowheads="1"/>
          </p:cNvSpPr>
          <p:nvPr/>
        </p:nvSpPr>
        <p:spPr bwMode="auto">
          <a:xfrm>
            <a:off x="5857875" y="6523038"/>
            <a:ext cx="65088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7" name="Oval 41"/>
          <p:cNvSpPr>
            <a:spLocks noChangeArrowheads="1"/>
          </p:cNvSpPr>
          <p:nvPr/>
        </p:nvSpPr>
        <p:spPr bwMode="auto">
          <a:xfrm>
            <a:off x="6618288" y="6523038"/>
            <a:ext cx="65087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8" name="Oval 42"/>
          <p:cNvSpPr>
            <a:spLocks noChangeArrowheads="1"/>
          </p:cNvSpPr>
          <p:nvPr/>
        </p:nvSpPr>
        <p:spPr bwMode="auto">
          <a:xfrm>
            <a:off x="7378700" y="6523038"/>
            <a:ext cx="65088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9" name="Oval 43"/>
          <p:cNvSpPr>
            <a:spLocks noChangeArrowheads="1"/>
          </p:cNvSpPr>
          <p:nvPr/>
        </p:nvSpPr>
        <p:spPr bwMode="auto">
          <a:xfrm>
            <a:off x="8139113" y="6523038"/>
            <a:ext cx="65087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0" name="Oval 44"/>
          <p:cNvSpPr>
            <a:spLocks noChangeArrowheads="1"/>
          </p:cNvSpPr>
          <p:nvPr/>
        </p:nvSpPr>
        <p:spPr bwMode="auto">
          <a:xfrm>
            <a:off x="8901113" y="6523038"/>
            <a:ext cx="65087" cy="65087"/>
          </a:xfrm>
          <a:prstGeom prst="ellipse">
            <a:avLst/>
          </a:prstGeom>
          <a:solidFill>
            <a:srgbClr val="BDD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endParaRPr lang="nl-NL" altLang="nl-NL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41" name="Text Box 48"/>
          <p:cNvSpPr txBox="1">
            <a:spLocks noChangeArrowheads="1"/>
          </p:cNvSpPr>
          <p:nvPr/>
        </p:nvSpPr>
        <p:spPr bwMode="auto">
          <a:xfrm>
            <a:off x="0" y="641508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0F7C5731-0F85-4DA6-A6D5-61320CA55E7C}" type="slidenum">
              <a:rPr lang="nl-NL" sz="1000" b="1" smtClean="0">
                <a:solidFill>
                  <a:srgbClr val="D4E3F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endParaRPr lang="nl-NL" sz="1000" b="1" smtClean="0">
              <a:solidFill>
                <a:srgbClr val="D4E3F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42" name="Afbeelding 22" descr="Logo-OA-72dpi-rgb-zonder ondertitel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6500813"/>
            <a:ext cx="539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38" r:id="rId2"/>
    <p:sldLayoutId id="2147484939" r:id="rId3"/>
    <p:sldLayoutId id="2147484940" r:id="rId4"/>
    <p:sldLayoutId id="214748494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werktopschool.nl/Wat%20werkt%20op%20school/watwerktopschool.html" TargetMode="External"/><Relationship Id="rId2" Type="http://schemas.openxmlformats.org/officeDocument/2006/relationships/hyperlink" Target="http://www.youtube.com/watch?v=GPeeZ6viNgY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cU6gqrD5cM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PPP-GROEI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303338"/>
            <a:ext cx="697706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master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76225"/>
            <a:ext cx="9150350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5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223962"/>
          </a:xfrm>
        </p:spPr>
        <p:txBody>
          <a:bodyPr/>
          <a:lstStyle/>
          <a:p>
            <a:pPr>
              <a:defRPr/>
            </a:pPr>
            <a:r>
              <a:rPr lang="en-US" altLang="nl-NL" dirty="0" smtClean="0">
                <a:ea typeface="ＭＳ Ｐゴシック" pitchFamily="-84" charset="-128"/>
                <a:cs typeface="Arial" pitchFamily="34" charset="0"/>
              </a:rPr>
              <a:t> </a:t>
            </a:r>
            <a:br>
              <a:rPr lang="en-US" altLang="nl-NL" dirty="0" smtClean="0">
                <a:ea typeface="ＭＳ Ｐゴシック" pitchFamily="-84" charset="-128"/>
                <a:cs typeface="Arial" pitchFamily="34" charset="0"/>
              </a:rPr>
            </a:br>
            <a:r>
              <a:rPr lang="en-US" altLang="nl-NL" dirty="0" smtClean="0">
                <a:ea typeface="ＭＳ Ｐゴシック" pitchFamily="-84" charset="-128"/>
                <a:cs typeface="Arial" pitchFamily="34" charset="0"/>
              </a:rPr>
              <a:t>                                 </a:t>
            </a:r>
            <a:br>
              <a:rPr lang="en-US" altLang="nl-NL" dirty="0" smtClean="0">
                <a:ea typeface="ＭＳ Ｐゴシック" pitchFamily="-84" charset="-128"/>
                <a:cs typeface="Arial" pitchFamily="34" charset="0"/>
              </a:rPr>
            </a:br>
            <a:r>
              <a:rPr lang="en-US" altLang="nl-NL" dirty="0">
                <a:ea typeface="ＭＳ Ｐゴシック" pitchFamily="-84" charset="-128"/>
                <a:cs typeface="Arial" pitchFamily="34" charset="0"/>
              </a:rPr>
              <a:t/>
            </a:r>
            <a:br>
              <a:rPr lang="en-US" altLang="nl-NL" dirty="0">
                <a:ea typeface="ＭＳ Ｐゴシック" pitchFamily="-84" charset="-128"/>
                <a:cs typeface="Arial" pitchFamily="34" charset="0"/>
              </a:rPr>
            </a:br>
            <a:r>
              <a:rPr lang="en-US" altLang="nl-NL" dirty="0" smtClean="0">
                <a:ea typeface="ＭＳ Ｐゴシック" pitchFamily="-84" charset="-128"/>
                <a:cs typeface="Arial" pitchFamily="34" charset="0"/>
              </a:rPr>
              <a:t>                       </a:t>
            </a:r>
            <a:r>
              <a:rPr lang="nl-NL" sz="3600" b="1" dirty="0" smtClean="0"/>
              <a:t>Doorleefd </a:t>
            </a:r>
            <a:r>
              <a:rPr lang="nl-NL" sz="3600" b="1" dirty="0"/>
              <a:t>en bezield?</a:t>
            </a:r>
            <a:br>
              <a:rPr lang="nl-NL" sz="3600" b="1" dirty="0"/>
            </a:br>
            <a:r>
              <a:rPr lang="nl-NL" sz="3600" b="1" dirty="0" smtClean="0"/>
              <a:t>   Onderwijsprofiel</a:t>
            </a:r>
            <a:r>
              <a:rPr lang="nl-NL" sz="3600" b="1" dirty="0"/>
              <a:t>, een werkdocument</a:t>
            </a:r>
            <a:r>
              <a:rPr lang="nl-NL" sz="3600" b="1" dirty="0" smtClean="0"/>
              <a:t>?</a:t>
            </a:r>
            <a:br>
              <a:rPr lang="nl-NL" sz="3600" b="1" dirty="0" smtClean="0"/>
            </a:b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en-US" altLang="nl-NL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ＭＳ Ｐゴシック" pitchFamily="-84" charset="-128"/>
                <a:cs typeface="Arial" pitchFamily="34" charset="0"/>
              </a:rPr>
              <a:t>Netwerkbijeenkomst</a:t>
            </a:r>
            <a:r>
              <a:rPr lang="en-US" altLang="nl-NL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ＭＳ Ｐゴシック" pitchFamily="-84" charset="-128"/>
                <a:cs typeface="Arial" pitchFamily="34" charset="0"/>
              </a:rPr>
              <a:t> </a:t>
            </a:r>
            <a:br>
              <a:rPr lang="en-US" altLang="nl-NL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ＭＳ Ｐゴシック" pitchFamily="-84" charset="-128"/>
                <a:cs typeface="Arial" pitchFamily="34" charset="0"/>
              </a:rPr>
            </a:br>
            <a:r>
              <a:rPr lang="en-US" altLang="nl-NL" b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ＭＳ Ｐゴシック" pitchFamily="-84" charset="-128"/>
                <a:cs typeface="Arial" pitchFamily="34" charset="0"/>
              </a:rPr>
              <a:t>SWV </a:t>
            </a:r>
            <a:r>
              <a:rPr lang="en-US" altLang="nl-NL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a typeface="ＭＳ Ｐゴシック" pitchFamily="-84" charset="-128"/>
                <a:cs typeface="Arial" pitchFamily="34" charset="0"/>
              </a:rPr>
              <a:t>Zuid-Kennemerland</a:t>
            </a:r>
            <a:endParaRPr lang="en-US" altLang="nl-NL" b="1" dirty="0" smtClean="0">
              <a:solidFill>
                <a:schemeClr val="tx1">
                  <a:lumMod val="60000"/>
                  <a:lumOff val="40000"/>
                </a:schemeClr>
              </a:solidFill>
              <a:ea typeface="ＭＳ Ｐゴシック" pitchFamily="-8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73063"/>
            <a:ext cx="8732837" cy="63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7263" y="6356350"/>
            <a:ext cx="26336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FAD6F95-930F-4EF2-A971-99DE6E6DC243}" type="slidenum">
              <a:rPr lang="en-US" altLang="en-US" sz="1400">
                <a:solidFill>
                  <a:schemeClr val="accent1"/>
                </a:solidFill>
                <a:latin typeface="Times" panose="02020603050405020304" pitchFamily="18" charset="0"/>
                <a:cs typeface="Arial" panose="020B060402020202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solidFill>
                <a:schemeClr val="accent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685800" y="600075"/>
            <a:ext cx="77724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Gezamenlijke aftrap</a:t>
            </a: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400" b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508500"/>
            <a:ext cx="6400800" cy="457200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827088" y="404813"/>
          <a:ext cx="7777162" cy="5783262"/>
        </p:xfrm>
        <a:graphic>
          <a:graphicData uri="http://schemas.openxmlformats.org/drawingml/2006/table">
            <a:tbl>
              <a:tblPr/>
              <a:tblGrid>
                <a:gridCol w="228479"/>
                <a:gridCol w="566595"/>
                <a:gridCol w="566595"/>
                <a:gridCol w="566595"/>
                <a:gridCol w="566595"/>
                <a:gridCol w="2673203"/>
                <a:gridCol w="566595"/>
                <a:gridCol w="566595"/>
                <a:gridCol w="566595"/>
                <a:gridCol w="566595"/>
                <a:gridCol w="342719"/>
              </a:tblGrid>
              <a:tr h="126844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Fase 6: Acties</a:t>
                      </a:r>
                      <a:endParaRPr lang="nl-NL" sz="28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Wat doen we wanneer?</a:t>
                      </a:r>
                      <a:endParaRPr lang="nl-NL" sz="28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90296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Fase 5: Tactiek</a:t>
                      </a:r>
                      <a:endParaRPr lang="nl-NL" sz="28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Welke keuzes maken we?</a:t>
                      </a:r>
                      <a:endParaRPr lang="nl-NL" sz="28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9029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Fase 4: Strategie</a:t>
                      </a:r>
                      <a:endParaRPr lang="nl-NL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Hoe gaan we het doen?</a:t>
                      </a:r>
                      <a:endParaRPr lang="nl-NL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9029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Fase 3: Visie</a:t>
                      </a:r>
                      <a:endParaRPr lang="nl-NL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 willen we creëren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? Waar gaan we voor?</a:t>
                      </a:r>
                      <a:endParaRPr lang="nl-NL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90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Fase 2: Missie/doel</a:t>
                      </a:r>
                      <a:endParaRPr lang="nl-NL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Waarom willen we </a:t>
                      </a:r>
                      <a:r>
                        <a:rPr lang="nl-NL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het? Waar staan we voor?</a:t>
                      </a:r>
                      <a:endParaRPr lang="nl-NL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6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1:Kernwaarden</a:t>
                      </a:r>
                      <a:endParaRPr lang="nl-NL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Wie willen we zijn? Wat is onze identiteit?</a:t>
                      </a:r>
                      <a:endParaRPr lang="nl-NL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Sleutels voor succesvol ontwikkelen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748712" cy="4676775"/>
          </a:xfrm>
        </p:spPr>
        <p:txBody>
          <a:bodyPr/>
          <a:lstStyle/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Investeer in een gezamenlijke richting</a:t>
            </a: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160FBED-01B6-40AB-99C3-2841CF68B1A5}" type="slidenum">
              <a:rPr lang="en-US" altLang="en-US" sz="1400">
                <a:solidFill>
                  <a:srgbClr val="D4E3F7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D4E3F7"/>
              </a:solidFill>
              <a:latin typeface="Times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869950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</a:rPr>
              <a:t>Visie: De leerling 2.0 van de Regenboog</a:t>
            </a:r>
            <a:br>
              <a:rPr lang="nl-NL" altLang="nl-NL" smtClean="0">
                <a:ea typeface="ＭＳ Ｐゴシック" panose="020B0600070205080204" pitchFamily="34" charset="-128"/>
              </a:rPr>
            </a:br>
            <a:r>
              <a:rPr lang="nl-NL" altLang="nl-NL" sz="2000" i="1" smtClean="0">
                <a:ea typeface="ＭＳ Ｐゴシック" panose="020B0600070205080204" pitchFamily="34" charset="-128"/>
              </a:rPr>
              <a:t>De reiskoffer van onze kinderen</a:t>
            </a:r>
            <a:endParaRPr lang="nl-NL" altLang="nl-NL" i="1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532812" cy="4892675"/>
          </a:xfrm>
        </p:spPr>
        <p:txBody>
          <a:bodyPr/>
          <a:lstStyle/>
          <a:p>
            <a:pPr>
              <a:buFontTx/>
              <a:buNone/>
            </a:pPr>
            <a:endParaRPr lang="nl-NL" altLang="nl-NL" sz="240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nl-NL" altLang="nl-NL" sz="240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nl-NL" altLang="nl-NL" sz="2400" smtClean="0">
                <a:ea typeface="ＭＳ Ｐゴシック" panose="020B0600070205080204" pitchFamily="34" charset="-128"/>
              </a:rPr>
              <a:t>Wat hebben onze leerlingen in de toekomst in hun</a:t>
            </a:r>
          </a:p>
          <a:p>
            <a:pPr>
              <a:buFontTx/>
              <a:buNone/>
            </a:pPr>
            <a:r>
              <a:rPr lang="nl-NL" altLang="nl-NL" sz="2400" smtClean="0">
                <a:ea typeface="ＭＳ Ｐゴシック" panose="020B0600070205080204" pitchFamily="34" charset="-128"/>
              </a:rPr>
              <a:t>rugzak als ze 8 jaar naar De Regenboog zijn geweest?’</a:t>
            </a:r>
          </a:p>
          <a:p>
            <a:pPr>
              <a:buFontTx/>
              <a:buNone/>
            </a:pPr>
            <a:endParaRPr lang="nl-NL" altLang="nl-NL" sz="240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nl-NL" altLang="nl-NL" sz="2400" smtClean="0">
                <a:ea typeface="ＭＳ Ｐゴシック" panose="020B0600070205080204" pitchFamily="34" charset="-128"/>
              </a:rPr>
              <a:t>Hoe is onze vingerafdruk van ons zichtbaar?</a:t>
            </a:r>
          </a:p>
          <a:p>
            <a:pPr>
              <a:buFontTx/>
              <a:buNone/>
            </a:pPr>
            <a:endParaRPr lang="nl-NL" altLang="nl-NL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nl-NL" altLang="nl-NL" smtClean="0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nl-NL" altLang="nl-NL" sz="240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altLang="nl-NL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1800" i="1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altLang="nl-NL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nl-NL" altLang="nl-NL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837113"/>
            <a:ext cx="21193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Sleutels voor succesvol ontwikkelen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748712" cy="4676775"/>
          </a:xfrm>
        </p:spPr>
        <p:txBody>
          <a:bodyPr/>
          <a:lstStyle/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Zorg voor veel professionele dialoog</a:t>
            </a: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0ED721F-CF71-4843-902A-AB35F3769BB4}" type="slidenum">
              <a:rPr lang="en-US" altLang="en-US" sz="1400">
                <a:solidFill>
                  <a:srgbClr val="A50021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A50021"/>
              </a:solidFill>
              <a:latin typeface="Times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0413" y="1268413"/>
            <a:ext cx="7772400" cy="4827587"/>
          </a:xfrm>
        </p:spPr>
        <p:txBody>
          <a:bodyPr/>
          <a:lstStyle/>
          <a:p>
            <a:pPr>
              <a:buFontTx/>
              <a:buNone/>
            </a:pPr>
            <a:endParaRPr lang="nl-NL" altLang="nl-NL" sz="2800" b="1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nl-NL" altLang="nl-NL" sz="2400" b="1" smtClean="0">
                <a:ea typeface="ＭＳ Ｐゴシック" panose="020B0600070205080204" pitchFamily="34" charset="-128"/>
              </a:rPr>
              <a:t> </a:t>
            </a:r>
            <a:endParaRPr lang="nl-NL" altLang="nl-NL" sz="2400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nl-NL" altLang="nl-NL" sz="2800" b="1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nl-NL" altLang="nl-NL" b="1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nl-NL" altLang="nl-NL" b="1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nl-NL" altLang="nl-NL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nl-NL" altLang="nl-NL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nl-NL" altLang="nl-NL" sz="2800" smtClean="0">
                <a:ea typeface="ＭＳ Ｐゴシック" panose="020B0600070205080204" pitchFamily="34" charset="-128"/>
              </a:rPr>
              <a:t>Wat belemmert?</a:t>
            </a:r>
          </a:p>
          <a:p>
            <a:pPr>
              <a:buFontTx/>
              <a:buNone/>
            </a:pPr>
            <a:r>
              <a:rPr lang="nl-NL" altLang="nl-NL" sz="2800" smtClean="0">
                <a:ea typeface="ＭＳ Ｐゴシック" panose="020B0600070205080204" pitchFamily="34" charset="-128"/>
              </a:rPr>
              <a:t>Wat stimuleert?</a:t>
            </a:r>
          </a:p>
          <a:p>
            <a:pPr>
              <a:buFontTx/>
              <a:buNone/>
            </a:pPr>
            <a:r>
              <a:rPr lang="nl-NL" altLang="nl-NL" sz="2800" smtClean="0">
                <a:ea typeface="ＭＳ Ｐゴシック" panose="020B0600070205080204" pitchFamily="34" charset="-128"/>
              </a:rPr>
              <a:t>Wat is nu nodig?</a:t>
            </a: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792163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</a:rPr>
              <a:t>   </a:t>
            </a:r>
            <a:br>
              <a:rPr lang="nl-NL" altLang="nl-NL" smtClean="0">
                <a:ea typeface="ＭＳ Ｐゴシック" panose="020B0600070205080204" pitchFamily="34" charset="-128"/>
              </a:rPr>
            </a:br>
            <a:r>
              <a:rPr lang="nl-NL" altLang="nl-NL" sz="2800" b="1" smtClean="0">
                <a:ea typeface="ＭＳ Ｐゴシック" panose="020B0600070205080204" pitchFamily="34" charset="-128"/>
              </a:rPr>
              <a:t>Intervisie</a:t>
            </a:r>
            <a:r>
              <a:rPr lang="nl-NL" altLang="nl-NL" b="1" smtClean="0">
                <a:ea typeface="ＭＳ Ｐゴシック" panose="020B0600070205080204" pitchFamily="34" charset="-128"/>
              </a:rPr>
              <a:t/>
            </a:r>
            <a:br>
              <a:rPr lang="nl-NL" altLang="nl-NL" b="1" smtClean="0">
                <a:ea typeface="ＭＳ Ｐゴシック" panose="020B0600070205080204" pitchFamily="34" charset="-128"/>
              </a:rPr>
            </a:br>
            <a:endParaRPr lang="nl-NL" altLang="nl-NL" smtClean="0">
              <a:ea typeface="ＭＳ Ｐゴシック" panose="020B0600070205080204" pitchFamily="34" charset="-128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1916113"/>
            <a:ext cx="2857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Sleutels voor succesvol ontwikkelen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748712" cy="4676775"/>
          </a:xfrm>
        </p:spPr>
        <p:txBody>
          <a:bodyPr/>
          <a:lstStyle/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Bijvoorbeeld aan de hand van beelden uit de school…..</a:t>
            </a: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7263" y="6356350"/>
            <a:ext cx="26336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15979DE8-066D-4C86-8D45-08BF16E70326}" type="slidenum">
              <a:rPr lang="en-US" altLang="en-US" sz="1400">
                <a:solidFill>
                  <a:schemeClr val="accent1"/>
                </a:solidFill>
                <a:latin typeface="Times" panose="02020603050405020304" pitchFamily="18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solidFill>
                <a:schemeClr val="accent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489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l-NL" altLang="nl-NL" sz="2400" b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nl-NL" altLang="nl-NL" sz="2400" b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400" b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nl-NL" altLang="nl-NL" sz="2400" b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4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nl-NL" altLang="nl-NL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800" b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508500"/>
            <a:ext cx="6400800" cy="457200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813"/>
            <a:ext cx="125888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445125"/>
            <a:ext cx="186531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3813"/>
            <a:ext cx="905827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Sleutels voor succesvol ontwikkelen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748712" cy="4676775"/>
          </a:xfrm>
        </p:spPr>
        <p:txBody>
          <a:bodyPr/>
          <a:lstStyle/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Geef ruimte om uit te proberen…..</a:t>
            </a: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7263" y="6356350"/>
            <a:ext cx="26336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A029E7E-C710-4E10-824C-1E79C1A3C35E}" type="slidenum">
              <a:rPr lang="en-US" altLang="en-US" sz="1400">
                <a:solidFill>
                  <a:schemeClr val="accent1"/>
                </a:solidFill>
                <a:latin typeface="Times" panose="02020603050405020304" pitchFamily="18" charset="0"/>
                <a:cs typeface="Arial" panose="020B060402020202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solidFill>
                <a:schemeClr val="accent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Proeftuin tot maart/april 2014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>
              <a:defRPr/>
            </a:pPr>
            <a:r>
              <a:rPr lang="nl-NL" sz="2400" dirty="0" smtClean="0"/>
              <a:t>Hoeveel geplande gesprekken wil je gevoerd hebben?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Wat wil je daar voor jezelf in oefenen?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Hoe houd je zicht op wat je leert?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Wanneer ben je tevreden? 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Wanneer spreken we met </a:t>
            </a:r>
          </a:p>
          <a:p>
            <a:pPr marL="0" indent="0">
              <a:buFont typeface="Arial" charset="0"/>
              <a:buNone/>
              <a:defRPr/>
            </a:pPr>
            <a:r>
              <a:rPr lang="nl-NL" sz="2400" dirty="0"/>
              <a:t> </a:t>
            </a:r>
            <a:r>
              <a:rPr lang="nl-NL" sz="2400" dirty="0" smtClean="0"/>
              <a:t>   elkaar van een geslaagde </a:t>
            </a:r>
          </a:p>
          <a:p>
            <a:pPr marL="0" indent="0">
              <a:buFont typeface="Arial" charset="0"/>
              <a:buNone/>
              <a:defRPr/>
            </a:pPr>
            <a:r>
              <a:rPr lang="nl-NL" sz="2400" dirty="0"/>
              <a:t> </a:t>
            </a:r>
            <a:r>
              <a:rPr lang="nl-NL" sz="2400" dirty="0" smtClean="0"/>
              <a:t>   proeftuin?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3968750"/>
            <a:ext cx="34226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Sleutels voor succesvol ontwikkelen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748712" cy="4676775"/>
          </a:xfrm>
        </p:spPr>
        <p:txBody>
          <a:bodyPr/>
          <a:lstStyle/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Geef verantwoordelijkheid, ook voor het proces</a:t>
            </a: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7263" y="6356350"/>
            <a:ext cx="26336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6432DC0B-AC4A-4176-AEA2-8A67E9430615}" type="slidenum">
              <a:rPr lang="en-US" altLang="en-US" sz="1400">
                <a:solidFill>
                  <a:schemeClr val="accent1"/>
                </a:solidFill>
                <a:latin typeface="Times" panose="02020603050405020304" pitchFamily="18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solidFill>
                <a:schemeClr val="accent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4897438"/>
          </a:xfrm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nl-NL" altLang="nl-NL" sz="280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80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800" dirty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800" dirty="0"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80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80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sz="2800" dirty="0"/>
              <a:t>Onderwijsprofiel: twee uitdagingen </a:t>
            </a:r>
            <a:r>
              <a:rPr lang="nl-NL" altLang="nl-NL" sz="20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0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4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4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4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4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sz="2400" dirty="0" smtClean="0">
                <a:solidFill>
                  <a:schemeClr val="tx1">
                    <a:lumMod val="75000"/>
                  </a:schemeClr>
                </a:solidFill>
              </a:rPr>
              <a:t>Bezieling 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en eigenaarschap bij het team: leidend</a:t>
            </a:r>
            <a:br>
              <a:rPr lang="nl-NL" sz="2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nl-NL" sz="24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nl-NL" sz="2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nl-NL" sz="2400" dirty="0" smtClean="0">
                <a:solidFill>
                  <a:schemeClr val="tx1">
                    <a:lumMod val="75000"/>
                  </a:schemeClr>
                </a:solidFill>
              </a:rPr>
              <a:t>Samenhang 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met andere documentatie: secundair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altLang="nl-NL" sz="24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4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4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br>
              <a:rPr lang="nl-NL" altLang="nl-NL" sz="24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4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br>
              <a:rPr lang="nl-NL" altLang="nl-NL" sz="2400" b="0" dirty="0" smtClean="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400" b="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400" b="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400" b="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br>
              <a:rPr lang="nl-NL" altLang="nl-NL" sz="2400" b="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400" b="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400" b="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400" b="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  <a:r>
              <a:rPr lang="nl-NL" altLang="nl-NL" sz="280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80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80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/>
            </a:r>
            <a:br>
              <a:rPr lang="nl-NL" altLang="nl-NL" sz="280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</a:br>
            <a:r>
              <a:rPr lang="nl-NL" altLang="nl-NL" sz="2800" b="0" dirty="0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508500"/>
            <a:ext cx="6400800" cy="457200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8136E5-30FE-4300-B3C8-A49D5B951E06}" type="slidenum">
              <a:rPr lang="en-US" altLang="en-US" sz="1400">
                <a:solidFill>
                  <a:srgbClr val="A5002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A50021"/>
              </a:solidFill>
              <a:latin typeface="Times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0413" y="1268413"/>
            <a:ext cx="7772400" cy="4827587"/>
          </a:xfrm>
        </p:spPr>
        <p:txBody>
          <a:bodyPr/>
          <a:lstStyle/>
          <a:p>
            <a:pPr>
              <a:buFontTx/>
              <a:buNone/>
            </a:pPr>
            <a:endParaRPr lang="nl-NL" altLang="nl-NL" sz="2800" b="1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nl-NL" altLang="nl-NL" sz="2400" b="1" smtClean="0">
                <a:ea typeface="ＭＳ Ｐゴシック" panose="020B0600070205080204" pitchFamily="34" charset="-128"/>
              </a:rPr>
              <a:t> </a:t>
            </a:r>
            <a:endParaRPr lang="nl-NL" altLang="nl-NL" sz="2400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nl-NL" altLang="nl-NL" b="1" smtClean="0">
                <a:ea typeface="ＭＳ Ｐゴシック" panose="020B0600070205080204" pitchFamily="34" charset="-128"/>
              </a:rPr>
              <a:t>Organisatie:</a:t>
            </a:r>
            <a:endParaRPr lang="nl-NL" altLang="nl-NL" smtClean="0">
              <a:ea typeface="ＭＳ Ｐゴシック" panose="020B0600070205080204" pitchFamily="34" charset="-128"/>
            </a:endParaRP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Wat is een goede periode in het jaar voor consultaties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Hoe verhouden schoolinnovaties en persoonlijk leren zich tot elkaar?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Op welke wijze komt de vorming van kijkmaatjes tot stand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Wat is in het faciliteren/in de organisatie nodig om collegiale consultaties van de grond te krijgen?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Op welke wijze komt een planning van de grond?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Wat is de rol/verantwoordelijkheid van de schoolleider in dezen?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Wat is de rol/verantwoordelijkheid van de leerkracht in dezen?</a:t>
            </a: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792163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</a:rPr>
              <a:t>   </a:t>
            </a:r>
            <a:br>
              <a:rPr lang="nl-NL" altLang="nl-NL" smtClean="0">
                <a:ea typeface="ＭＳ Ｐゴシック" panose="020B0600070205080204" pitchFamily="34" charset="-128"/>
              </a:rPr>
            </a:br>
            <a:r>
              <a:rPr lang="nl-NL" altLang="nl-NL" smtClean="0">
                <a:ea typeface="ＭＳ Ｐゴシック" panose="020B0600070205080204" pitchFamily="34" charset="-128"/>
              </a:rPr>
              <a:t>		</a:t>
            </a:r>
            <a:r>
              <a:rPr lang="nl-NL" altLang="nl-NL" b="1" smtClean="0">
                <a:ea typeface="ＭＳ Ｐゴシック" panose="020B0600070205080204" pitchFamily="34" charset="-128"/>
              </a:rPr>
              <a:t>Collegiale consultatie, groep 1</a:t>
            </a:r>
            <a:br>
              <a:rPr lang="nl-NL" altLang="nl-NL" b="1" smtClean="0">
                <a:ea typeface="ＭＳ Ｐゴシック" panose="020B0600070205080204" pitchFamily="34" charset="-128"/>
              </a:rPr>
            </a:br>
            <a:endParaRPr lang="nl-NL" altLang="nl-NL" smtClean="0">
              <a:ea typeface="ＭＳ Ｐゴシック" panose="020B0600070205080204" pitchFamily="34" charset="-128"/>
            </a:endParaRPr>
          </a:p>
        </p:txBody>
      </p:sp>
      <p:pic>
        <p:nvPicPr>
          <p:cNvPr id="24581" name="Picture 7" descr="https://encrypted-tbn2.gstatic.com/images?q=tbn:ANd9GcQPN9SJNpb5NTQzwgKFhCGnJpnPs-kXYInoGKhwLvsNDtFR1KE1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1484313"/>
            <a:ext cx="182403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035B94-C3DE-477C-BAE6-9D3877480876}" type="slidenum">
              <a:rPr lang="en-US" altLang="en-US" sz="1400">
                <a:solidFill>
                  <a:srgbClr val="A50021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A50021"/>
              </a:solidFill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0413" y="1268413"/>
            <a:ext cx="7772400" cy="4827587"/>
          </a:xfrm>
        </p:spPr>
        <p:txBody>
          <a:bodyPr/>
          <a:lstStyle/>
          <a:p>
            <a:pPr>
              <a:buFontTx/>
              <a:buNone/>
            </a:pPr>
            <a:endParaRPr lang="nl-NL" altLang="nl-NL" sz="2800" b="1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nl-NL" altLang="nl-NL" sz="2400" b="1" smtClean="0">
                <a:ea typeface="ＭＳ Ｐゴシック" panose="020B0600070205080204" pitchFamily="34" charset="-128"/>
              </a:rPr>
              <a:t> </a:t>
            </a:r>
            <a:endParaRPr lang="nl-NL" altLang="nl-NL" sz="2400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nl-NL" altLang="nl-NL" sz="2800" b="1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nl-NL" altLang="nl-NL" b="1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nl-NL" altLang="nl-NL" b="1" smtClean="0">
                <a:ea typeface="ＭＳ Ｐゴシック" panose="020B0600070205080204" pitchFamily="34" charset="-128"/>
              </a:rPr>
              <a:t>Voorbereiding:</a:t>
            </a:r>
            <a:endParaRPr lang="nl-NL" altLang="nl-NL" smtClean="0">
              <a:ea typeface="ＭＳ Ｐゴシック" panose="020B0600070205080204" pitchFamily="34" charset="-128"/>
            </a:endParaRP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Welke kijkinhoud staat centraal?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Wat zijn schoolcriteria voor het vaststellen van kijkinhouden?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Hoe bereidt de bezoeker zich voor?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Hoe bereidt de bezochte zich voor?</a:t>
            </a:r>
          </a:p>
          <a:p>
            <a:r>
              <a:rPr lang="nl-NL" altLang="nl-NL" smtClean="0">
                <a:ea typeface="ＭＳ Ｐゴシック" panose="020B0600070205080204" pitchFamily="34" charset="-128"/>
              </a:rPr>
              <a:t>Hoe zorgen we voor balans in halen en brengen? </a:t>
            </a: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  <a:p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792163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</a:rPr>
              <a:t>   </a:t>
            </a:r>
            <a:br>
              <a:rPr lang="nl-NL" altLang="nl-NL" smtClean="0">
                <a:ea typeface="ＭＳ Ｐゴシック" panose="020B0600070205080204" pitchFamily="34" charset="-128"/>
              </a:rPr>
            </a:br>
            <a:r>
              <a:rPr lang="nl-NL" altLang="nl-NL" smtClean="0">
                <a:ea typeface="ＭＳ Ｐゴシック" panose="020B0600070205080204" pitchFamily="34" charset="-128"/>
              </a:rPr>
              <a:t>		</a:t>
            </a:r>
            <a:r>
              <a:rPr lang="nl-NL" altLang="nl-NL" b="1" smtClean="0">
                <a:ea typeface="ＭＳ Ｐゴシック" panose="020B0600070205080204" pitchFamily="34" charset="-128"/>
              </a:rPr>
              <a:t>Collegiale consultatie, groep 2</a:t>
            </a:r>
            <a:br>
              <a:rPr lang="nl-NL" altLang="nl-NL" b="1" smtClean="0">
                <a:ea typeface="ＭＳ Ｐゴシック" panose="020B0600070205080204" pitchFamily="34" charset="-128"/>
              </a:rPr>
            </a:br>
            <a:endParaRPr lang="nl-NL" altLang="nl-NL" smtClean="0">
              <a:ea typeface="ＭＳ Ｐゴシック" panose="020B0600070205080204" pitchFamily="34" charset="-128"/>
            </a:endParaRPr>
          </a:p>
        </p:txBody>
      </p:sp>
      <p:pic>
        <p:nvPicPr>
          <p:cNvPr id="25605" name="Picture 7" descr="https://encrypted-tbn2.gstatic.com/images?q=tbn:ANd9GcQPN9SJNpb5NTQzwgKFhCGnJpnPs-kXYInoGKhwLvsNDtFR1KE1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484313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Sleutels voor succesvol ontwikkelen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748712" cy="4676775"/>
          </a:xfrm>
        </p:spPr>
        <p:txBody>
          <a:bodyPr/>
          <a:lstStyle/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Beschouw succesvolle ontwikkel strategieën</a:t>
            </a:r>
          </a:p>
          <a:p>
            <a:endParaRPr lang="nl-NL" altLang="nl-NL" sz="2800" b="1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Wat werkt kennelijk op onze school…</a:t>
            </a: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549275"/>
            <a:ext cx="7772400" cy="56610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3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nl-NL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      Op zoek naar ‘Wat werkt op de   </a:t>
            </a:r>
          </a:p>
          <a:p>
            <a:pPr marL="0" indent="0">
              <a:buFontTx/>
              <a:buNone/>
              <a:defRPr/>
            </a:pPr>
            <a:r>
              <a:rPr lang="nl-NL" sz="3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nl-NL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      Regenboog’</a:t>
            </a:r>
          </a:p>
          <a:p>
            <a:pPr marL="0" indent="0">
              <a:buFontTx/>
              <a:buNone/>
              <a:defRPr/>
            </a:pPr>
            <a:endParaRPr lang="nl-NL" sz="2400" b="1" dirty="0">
              <a:solidFill>
                <a:srgbClr val="800000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2400" b="1" dirty="0" smtClean="0">
              <a:solidFill>
                <a:srgbClr val="800000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2400" b="1" dirty="0">
              <a:solidFill>
                <a:srgbClr val="800000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2400" b="1" dirty="0" smtClean="0">
              <a:solidFill>
                <a:srgbClr val="800000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2400" b="1" dirty="0">
              <a:solidFill>
                <a:srgbClr val="800000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2400" b="1" dirty="0" smtClean="0">
              <a:solidFill>
                <a:srgbClr val="800000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nl-NL" sz="2400" dirty="0" smtClean="0">
                <a:latin typeface="+mj-lt"/>
              </a:rPr>
              <a:t>Wat was succesvol in de aanpak? </a:t>
            </a:r>
          </a:p>
          <a:p>
            <a:pPr marL="0" indent="0">
              <a:buFontTx/>
              <a:buNone/>
              <a:defRPr/>
            </a:pPr>
            <a:r>
              <a:rPr lang="nl-NL" sz="2400" dirty="0" smtClean="0">
                <a:latin typeface="+mj-lt"/>
              </a:rPr>
              <a:t>Bij welke fase hoort dat?</a:t>
            </a:r>
          </a:p>
          <a:p>
            <a:pPr marL="0" indent="0">
              <a:buFontTx/>
              <a:buNone/>
              <a:defRPr/>
            </a:pPr>
            <a:r>
              <a:rPr lang="nl-NL" sz="2400" dirty="0" smtClean="0">
                <a:latin typeface="+mj-lt"/>
              </a:rPr>
              <a:t>Waar moeten we meer van doen? Waarvan minder?</a:t>
            </a:r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5BEAA8F-A439-4BC1-8408-A4D83859DEE2}" type="slidenum">
              <a:rPr lang="en-US" altLang="en-US" sz="1400">
                <a:solidFill>
                  <a:srgbClr val="A50021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A50021"/>
              </a:solidFill>
              <a:latin typeface="Times" panose="02020603050405020304" pitchFamily="18" charset="0"/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3099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Sleutels voor succesvol ontwikkelen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748712" cy="4676775"/>
          </a:xfrm>
        </p:spPr>
        <p:txBody>
          <a:bodyPr/>
          <a:lstStyle/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Toets de gezamenlijke richting planmatig</a:t>
            </a: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Keer geregeld terug naar het gezamenlijke verandermotief</a:t>
            </a: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2B8D036-C640-497C-AE8E-F9CEF5B49635}" type="slidenum">
              <a:rPr lang="en-US" altLang="en-US" sz="1400">
                <a:solidFill>
                  <a:srgbClr val="D4E3F7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D4E3F7"/>
              </a:solidFill>
              <a:latin typeface="Times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76262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</a:rPr>
              <a:t>Visie…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1149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nl-NL" sz="2400" dirty="0"/>
              <a:t>g</a:t>
            </a:r>
            <a:r>
              <a:rPr lang="nl-NL" sz="2400" dirty="0" smtClean="0"/>
              <a:t>eeft richting</a:t>
            </a:r>
          </a:p>
          <a:p>
            <a:pPr>
              <a:lnSpc>
                <a:spcPct val="90000"/>
              </a:lnSpc>
              <a:defRPr/>
            </a:pPr>
            <a:endParaRPr lang="nl-NL" sz="2400" dirty="0" smtClean="0"/>
          </a:p>
          <a:p>
            <a:pPr>
              <a:lnSpc>
                <a:spcPct val="90000"/>
              </a:lnSpc>
              <a:defRPr/>
            </a:pPr>
            <a:r>
              <a:rPr lang="nl-NL" sz="2400" dirty="0" smtClean="0"/>
              <a:t>inspireert</a:t>
            </a:r>
          </a:p>
          <a:p>
            <a:pPr>
              <a:lnSpc>
                <a:spcPct val="90000"/>
              </a:lnSpc>
              <a:defRPr/>
            </a:pPr>
            <a:endParaRPr lang="nl-NL" sz="2400" dirty="0" smtClean="0"/>
          </a:p>
          <a:p>
            <a:pPr>
              <a:lnSpc>
                <a:spcPct val="90000"/>
              </a:lnSpc>
              <a:defRPr/>
            </a:pPr>
            <a:r>
              <a:rPr lang="nl-NL" sz="2400" dirty="0"/>
              <a:t>o</a:t>
            </a:r>
            <a:r>
              <a:rPr lang="nl-NL" sz="2400" dirty="0" smtClean="0"/>
              <a:t>nderscheidt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nl-NL" sz="2400" b="1" dirty="0"/>
          </a:p>
          <a:p>
            <a:pPr>
              <a:lnSpc>
                <a:spcPct val="90000"/>
              </a:lnSpc>
              <a:defRPr/>
            </a:pPr>
            <a:r>
              <a:rPr lang="nl-NL" sz="2400" b="1" dirty="0" smtClean="0"/>
              <a:t>toetst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nl-NL" sz="2400" dirty="0"/>
              <a:t> </a:t>
            </a:r>
            <a:r>
              <a:rPr lang="nl-NL" sz="2400" dirty="0" smtClean="0"/>
              <a:t>   ‘Als we deze innovatie/ontwikkeling willen  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nl-NL" sz="2400" dirty="0"/>
              <a:t> </a:t>
            </a:r>
            <a:r>
              <a:rPr lang="nl-NL" sz="2400" dirty="0" smtClean="0"/>
              <a:t>   gaan realiseren, dragen we dan bij 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nl-NL" sz="2400" dirty="0"/>
              <a:t> </a:t>
            </a:r>
            <a:r>
              <a:rPr lang="nl-NL" sz="2400" dirty="0" smtClean="0"/>
              <a:t>   aan onze gewenste werkelijkheid?’</a:t>
            </a:r>
          </a:p>
          <a:p>
            <a:pPr>
              <a:lnSpc>
                <a:spcPct val="90000"/>
              </a:lnSpc>
              <a:defRPr/>
            </a:pPr>
            <a:endParaRPr lang="nl-NL" sz="2400" dirty="0"/>
          </a:p>
          <a:p>
            <a:pPr>
              <a:lnSpc>
                <a:spcPct val="90000"/>
              </a:lnSpc>
              <a:defRPr/>
            </a:pPr>
            <a:r>
              <a:rPr lang="nl-NL" sz="2400" dirty="0"/>
              <a:t>b</a:t>
            </a:r>
            <a:r>
              <a:rPr lang="nl-NL" sz="2400" dirty="0" smtClean="0"/>
              <a:t>ewaakt samenhang: </a:t>
            </a:r>
            <a:r>
              <a:rPr lang="nl-NL" sz="2400" b="1" dirty="0" smtClean="0"/>
              <a:t>Cement tussen de stenen</a:t>
            </a:r>
          </a:p>
        </p:txBody>
      </p:sp>
      <p:pic>
        <p:nvPicPr>
          <p:cNvPr id="29701" name="Picture 2" descr="http://www.vandijk-toetsstenen.nl/files/content/images/DSC06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765175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Sleutels voor succesvol ontwikkelen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748712" cy="4676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altLang="nl-NL" sz="2400" dirty="0" smtClean="0">
              <a:solidFill>
                <a:srgbClr val="004D95"/>
              </a:solidFill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nl-NL" altLang="nl-NL" sz="2800" b="1" dirty="0" smtClean="0">
                <a:solidFill>
                  <a:srgbClr val="004D95"/>
                </a:solidFill>
                <a:ea typeface="ＭＳ Ｐゴシック" pitchFamily="34" charset="-128"/>
                <a:cs typeface="Arial" charset="0"/>
              </a:rPr>
              <a:t>En borg</a:t>
            </a:r>
          </a:p>
          <a:p>
            <a:pPr>
              <a:defRPr/>
            </a:pPr>
            <a:endParaRPr lang="nl-NL" altLang="nl-NL" sz="2800" b="1" dirty="0" smtClean="0">
              <a:solidFill>
                <a:srgbClr val="004D95"/>
              </a:solidFill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nl-NL" altLang="nl-NL" sz="2800" b="1" dirty="0" smtClean="0">
                <a:solidFill>
                  <a:srgbClr val="004D95"/>
                </a:solidFill>
                <a:ea typeface="ＭＳ Ｐゴシック" pitchFamily="34" charset="-128"/>
                <a:cs typeface="Arial" charset="0"/>
              </a:rPr>
              <a:t>Monitor de gezamenlijke ontwikkeling</a:t>
            </a:r>
          </a:p>
          <a:p>
            <a:pPr>
              <a:defRPr/>
            </a:pPr>
            <a:r>
              <a:rPr lang="nl-NL" altLang="nl-NL" sz="2800" b="1" dirty="0" smtClean="0">
                <a:solidFill>
                  <a:srgbClr val="004D95"/>
                </a:solidFill>
                <a:ea typeface="ＭＳ Ｐゴシック" pitchFamily="34" charset="-128"/>
                <a:cs typeface="Arial" charset="0"/>
              </a:rPr>
              <a:t>Monitor de individuele ontwikkeling</a:t>
            </a:r>
          </a:p>
          <a:p>
            <a:pPr>
              <a:defRPr/>
            </a:pPr>
            <a:endParaRPr lang="nl-NL" altLang="nl-NL" sz="2400" dirty="0" smtClean="0">
              <a:solidFill>
                <a:srgbClr val="004D95"/>
              </a:solidFill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nl-NL" altLang="nl-NL" sz="2400" dirty="0" smtClean="0">
              <a:solidFill>
                <a:srgbClr val="004D95"/>
              </a:solidFill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nl-NL" altLang="nl-NL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330993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1641F8C-E119-4E5A-8CC4-AEA265423721}" type="slidenum">
              <a:rPr lang="en-US" altLang="en-US" sz="1400">
                <a:solidFill>
                  <a:schemeClr val="accent1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solidFill>
                <a:schemeClr val="accent1"/>
              </a:solidFill>
              <a:latin typeface="Times" panose="02020603050405020304" pitchFamily="18" charset="0"/>
            </a:endParaRPr>
          </a:p>
        </p:txBody>
      </p:sp>
      <p:pic>
        <p:nvPicPr>
          <p:cNvPr id="31749" name="t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97D11C6-0113-4253-9ED4-2C632E2FAA15}" type="slidenum">
              <a:rPr lang="en-US" altLang="en-US" sz="1400">
                <a:solidFill>
                  <a:srgbClr val="A50021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A50021"/>
              </a:solidFill>
              <a:latin typeface="Times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69913"/>
            <a:ext cx="7772400" cy="1563687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nl-NL" altLang="nl-NL" sz="3200" dirty="0" smtClean="0"/>
              <a:t/>
            </a:r>
            <a:br>
              <a:rPr lang="nl-NL" altLang="nl-NL" sz="3200" dirty="0" smtClean="0"/>
            </a:br>
            <a:r>
              <a:rPr lang="nl-NL" altLang="nl-NL" sz="3200" dirty="0"/>
              <a:t/>
            </a:r>
            <a:br>
              <a:rPr lang="nl-NL" altLang="nl-NL" sz="3200" dirty="0"/>
            </a:br>
            <a:r>
              <a:rPr lang="nl-NL" altLang="nl-NL" sz="2800" b="0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nl-NL" sz="3200" dirty="0" smtClean="0"/>
              <a:t> </a:t>
            </a:r>
            <a:r>
              <a:rPr lang="nl-NL" sz="1600" b="0" dirty="0" smtClean="0">
                <a:solidFill>
                  <a:srgbClr val="183883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nl-NL" sz="1600" b="0" dirty="0" smtClean="0">
                <a:solidFill>
                  <a:srgbClr val="183883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nl-NL" altLang="nl-NL" sz="2400" b="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kern="12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kern="1200" dirty="0">
              <a:solidFill>
                <a:srgbClr val="C00000"/>
              </a:solidFill>
              <a:latin typeface="+mj-lt"/>
              <a:hlinkClick r:id="rId2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kern="1200" dirty="0" smtClean="0">
              <a:solidFill>
                <a:srgbClr val="C00000"/>
              </a:solidFill>
              <a:latin typeface="+mj-lt"/>
              <a:hlinkClick r:id="rId2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kern="1200" dirty="0">
              <a:solidFill>
                <a:srgbClr val="C00000"/>
              </a:solidFill>
              <a:latin typeface="+mj-lt"/>
              <a:hlinkClick r:id="rId2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kern="1200" dirty="0" smtClean="0">
              <a:solidFill>
                <a:srgbClr val="C00000"/>
              </a:solidFill>
              <a:latin typeface="+mj-lt"/>
              <a:hlinkClick r:id="rId2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kern="12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 kern="1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2773" name="Picture 3" descr="intro">
            <a:hlinkClick r:id="rId3" tooltip="&quot;Wat werkt op school?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9538"/>
            <a:ext cx="16557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50938" y="2212975"/>
            <a:ext cx="61579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B4CCE2"/>
              </a:buClr>
              <a:defRPr/>
            </a:pPr>
            <a:endParaRPr lang="nl-NL" sz="2000" kern="0" dirty="0">
              <a:solidFill>
                <a:srgbClr val="183883"/>
              </a:solidFill>
              <a:latin typeface="Arial"/>
            </a:endParaRPr>
          </a:p>
        </p:txBody>
      </p:sp>
      <p:sp>
        <p:nvSpPr>
          <p:cNvPr id="32775" name="Rechthoek 2"/>
          <p:cNvSpPr>
            <a:spLocks noChangeArrowheads="1"/>
          </p:cNvSpPr>
          <p:nvPr/>
        </p:nvSpPr>
        <p:spPr bwMode="auto">
          <a:xfrm>
            <a:off x="2268538" y="50165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nl-NL" sz="3200">
                <a:solidFill>
                  <a:srgbClr val="183883"/>
                </a:solidFill>
              </a:rPr>
              <a:t> </a:t>
            </a:r>
          </a:p>
        </p:txBody>
      </p:sp>
      <p:pic>
        <p:nvPicPr>
          <p:cNvPr id="32776" name="Tijdelijke aanduiding voor inhoud 3" descr="gereedschapskist.jpg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2346325"/>
            <a:ext cx="32543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oelichting met afgeronde rechthoek 13"/>
          <p:cNvSpPr/>
          <p:nvPr/>
        </p:nvSpPr>
        <p:spPr>
          <a:xfrm>
            <a:off x="647700" y="1333500"/>
            <a:ext cx="3240088" cy="1079500"/>
          </a:xfrm>
          <a:prstGeom prst="wedgeRoundRectCallout">
            <a:avLst>
              <a:gd name="adj1" fmla="val 39614"/>
              <a:gd name="adj2" fmla="val 98828"/>
              <a:gd name="adj3" fmla="val 16667"/>
            </a:avLst>
          </a:prstGeom>
          <a:solidFill>
            <a:srgbClr val="D4E3F7"/>
          </a:solidFill>
          <a:ln w="25400" cap="flat" cmpd="sng" algn="ctr">
            <a:solidFill>
              <a:srgbClr val="D4E3F7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rgbClr val="C00000"/>
                </a:solidFill>
                <a:latin typeface="+mj-lt"/>
              </a:rPr>
              <a:t>Gericht op verantwoordelijkheid voor verandering</a:t>
            </a:r>
            <a:endParaRPr lang="nl-N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778" name="Toelichting met afgeronde rechthoek 14"/>
          <p:cNvSpPr>
            <a:spLocks noChangeArrowheads="1"/>
          </p:cNvSpPr>
          <p:nvPr/>
        </p:nvSpPr>
        <p:spPr bwMode="auto">
          <a:xfrm>
            <a:off x="5614988" y="931863"/>
            <a:ext cx="2449512" cy="1081087"/>
          </a:xfrm>
          <a:prstGeom prst="wedgeRoundRectCallout">
            <a:avLst>
              <a:gd name="adj1" fmla="val -58181"/>
              <a:gd name="adj2" fmla="val 114236"/>
              <a:gd name="adj3" fmla="val 16667"/>
            </a:avLst>
          </a:prstGeom>
          <a:solidFill>
            <a:srgbClr val="D4E3F7"/>
          </a:solidFill>
          <a:ln w="25400" algn="ctr">
            <a:solidFill>
              <a:srgbClr val="9BA7B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nl-NL" sz="1800">
                <a:solidFill>
                  <a:srgbClr val="C00000"/>
                </a:solidFill>
              </a:rPr>
              <a:t>Gezamenlijke ambitie</a:t>
            </a:r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6372225" y="2889250"/>
            <a:ext cx="1871663" cy="1079500"/>
          </a:xfrm>
          <a:prstGeom prst="wedgeRoundRectCallout">
            <a:avLst>
              <a:gd name="adj1" fmla="val -78554"/>
              <a:gd name="adj2" fmla="val 6282"/>
              <a:gd name="adj3" fmla="val 16667"/>
            </a:avLst>
          </a:prstGeom>
          <a:solidFill>
            <a:srgbClr val="D4E3F7"/>
          </a:solidFill>
          <a:ln w="25400" cap="flat" cmpd="sng" algn="ctr">
            <a:solidFill>
              <a:srgbClr val="D4E3F7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olidFill>
                  <a:srgbClr val="C00000"/>
                </a:solidFill>
                <a:latin typeface="+mj-lt"/>
              </a:rPr>
              <a:t>Capaciteit opbouwen</a:t>
            </a:r>
          </a:p>
        </p:txBody>
      </p:sp>
      <p:sp>
        <p:nvSpPr>
          <p:cNvPr id="17" name="Toelichting met afgeronde rechthoek 16"/>
          <p:cNvSpPr/>
          <p:nvPr/>
        </p:nvSpPr>
        <p:spPr>
          <a:xfrm>
            <a:off x="5868988" y="5097463"/>
            <a:ext cx="2663825" cy="1008062"/>
          </a:xfrm>
          <a:prstGeom prst="wedgeRoundRectCallout">
            <a:avLst>
              <a:gd name="adj1" fmla="val -61758"/>
              <a:gd name="adj2" fmla="val -160261"/>
              <a:gd name="adj3" fmla="val 16667"/>
            </a:avLst>
          </a:prstGeom>
          <a:solidFill>
            <a:srgbClr val="D4E3F7"/>
          </a:solidFill>
          <a:ln w="25400" cap="flat" cmpd="sng" algn="ctr">
            <a:solidFill>
              <a:srgbClr val="D4E3F7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olidFill>
                  <a:srgbClr val="C00000"/>
                </a:solidFill>
                <a:latin typeface="+mj-lt"/>
              </a:rPr>
              <a:t>Begrijpen veranderingsproces</a:t>
            </a:r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2592388" y="5327650"/>
            <a:ext cx="2592387" cy="1079500"/>
          </a:xfrm>
          <a:prstGeom prst="wedgeRoundRectCallout">
            <a:avLst>
              <a:gd name="adj1" fmla="val 26054"/>
              <a:gd name="adj2" fmla="val -182621"/>
              <a:gd name="adj3" fmla="val 16667"/>
            </a:avLst>
          </a:prstGeom>
          <a:solidFill>
            <a:srgbClr val="D4E3F7"/>
          </a:solidFill>
          <a:ln w="25400" cap="flat" cmpd="sng" algn="ctr">
            <a:solidFill>
              <a:srgbClr val="D4E3F7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olidFill>
                  <a:srgbClr val="C00000"/>
                </a:solidFill>
                <a:latin typeface="+mj-lt"/>
              </a:rPr>
              <a:t>Ontwikkelen van een samen-leren-cultuur</a:t>
            </a:r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287338" y="3716338"/>
            <a:ext cx="2305050" cy="1008062"/>
          </a:xfrm>
          <a:prstGeom prst="wedgeRoundRectCallout">
            <a:avLst>
              <a:gd name="adj1" fmla="val 91870"/>
              <a:gd name="adj2" fmla="val -35691"/>
              <a:gd name="adj3" fmla="val 16667"/>
            </a:avLst>
          </a:prstGeom>
          <a:solidFill>
            <a:srgbClr val="D4E3F7"/>
          </a:solidFill>
          <a:ln w="25400" cap="flat" cmpd="sng" algn="ctr">
            <a:solidFill>
              <a:srgbClr val="D4E3F7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olidFill>
                  <a:srgbClr val="C00000"/>
                </a:solidFill>
                <a:latin typeface="+mj-lt"/>
              </a:rPr>
              <a:t>Ontwikkelen evaluatiecultuur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9D4AA87-E321-4C48-A662-A4EB2D058CAE}" type="slidenum">
              <a:rPr lang="en-US" altLang="en-US" sz="1400">
                <a:solidFill>
                  <a:schemeClr val="accent1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solidFill>
                <a:schemeClr val="accent1"/>
              </a:solidFill>
              <a:latin typeface="Times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7013"/>
            <a:ext cx="7315200" cy="935037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</a:rPr>
              <a:t>Hoe verankerd is het onderwijsprofiel onder je medewerkers 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9788"/>
            <a:ext cx="7772400" cy="3986212"/>
          </a:xfrm>
        </p:spPr>
        <p:txBody>
          <a:bodyPr/>
          <a:lstStyle/>
          <a:p>
            <a:endParaRPr lang="nl-NL" altLang="nl-NL" sz="2800" smtClean="0">
              <a:ea typeface="ＭＳ Ｐゴシック" panose="020B0600070205080204" pitchFamily="34" charset="-128"/>
            </a:endParaRPr>
          </a:p>
          <a:p>
            <a:endParaRPr lang="nl-NL" altLang="nl-NL" sz="2800" smtClean="0">
              <a:ea typeface="ＭＳ Ｐゴシック" panose="020B0600070205080204" pitchFamily="34" charset="-128"/>
            </a:endParaRPr>
          </a:p>
          <a:p>
            <a:r>
              <a:rPr lang="nl-NL" altLang="nl-NL" sz="2800" smtClean="0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nl-NL" altLang="nl-NL" sz="2800" smtClean="0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nl-NL" altLang="nl-NL" sz="2800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6484937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2152650"/>
            <a:ext cx="8748712" cy="41529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400" i="1" dirty="0"/>
              <a:t> </a:t>
            </a:r>
            <a:r>
              <a:rPr lang="nl-NL" sz="2400" i="1" dirty="0" smtClean="0"/>
              <a:t>                  </a:t>
            </a:r>
            <a:r>
              <a:rPr lang="nl-NL" sz="2400" b="1" i="1" dirty="0" smtClean="0"/>
              <a:t>Je </a:t>
            </a:r>
            <a:r>
              <a:rPr lang="nl-NL" sz="2400" b="1" i="1" dirty="0"/>
              <a:t>werk is te ontdekken wat jouw werk is, </a:t>
            </a:r>
            <a:endParaRPr lang="nl-NL" sz="2400" b="1" dirty="0"/>
          </a:p>
          <a:p>
            <a:pPr marL="0" indent="0">
              <a:buFontTx/>
              <a:buNone/>
              <a:defRPr/>
            </a:pPr>
            <a:r>
              <a:rPr lang="nl-NL" sz="2400" b="1" i="1" dirty="0"/>
              <a:t>    </a:t>
            </a:r>
            <a:r>
              <a:rPr lang="nl-NL" sz="2400" b="1" i="1" dirty="0" smtClean="0"/>
              <a:t>              en </a:t>
            </a:r>
            <a:r>
              <a:rPr lang="nl-NL" sz="2400" b="1" i="1" dirty="0"/>
              <a:t>je er dan met heel je hart aan te geven</a:t>
            </a:r>
            <a:r>
              <a:rPr lang="nl-NL" sz="2400" b="1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nl-NL" sz="2400" i="1" dirty="0"/>
              <a:t> </a:t>
            </a:r>
            <a:r>
              <a:rPr lang="nl-NL" sz="2400" i="1" dirty="0" smtClean="0"/>
              <a:t>                </a:t>
            </a:r>
          </a:p>
          <a:p>
            <a:pPr marL="0" indent="0">
              <a:buFontTx/>
              <a:buNone/>
              <a:defRPr/>
            </a:pPr>
            <a:r>
              <a:rPr lang="nl-NL" sz="2400" i="1" dirty="0"/>
              <a:t> </a:t>
            </a:r>
            <a:r>
              <a:rPr lang="nl-NL" sz="2400" i="1" dirty="0" smtClean="0"/>
              <a:t>                                     ~ </a:t>
            </a:r>
            <a:r>
              <a:rPr lang="nl-NL" sz="2400" i="1" dirty="0"/>
              <a:t>Boeddha</a:t>
            </a:r>
            <a:endParaRPr lang="nl-NL" sz="2400" dirty="0"/>
          </a:p>
          <a:p>
            <a:pPr>
              <a:defRPr/>
            </a:pPr>
            <a:r>
              <a:rPr lang="nl-NL" altLang="nl-NL" sz="24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 </a:t>
            </a:r>
            <a:endParaRPr lang="nl-NL" altLang="nl-NL" dirty="0" smtClean="0">
              <a:ea typeface="ＭＳ Ｐゴシック" pitchFamily="-84" charset="-128"/>
              <a:cs typeface="Arial" pitchFamily="34" charset="0"/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A375681-60CD-4969-88D0-822094FDD7AE}" type="slidenum">
              <a:rPr lang="en-US" altLang="en-US" sz="1400">
                <a:solidFill>
                  <a:schemeClr val="accent1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solidFill>
                <a:schemeClr val="accent1"/>
              </a:solidFill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7531100" cy="936625"/>
          </a:xfrm>
        </p:spPr>
        <p:txBody>
          <a:bodyPr/>
          <a:lstStyle/>
          <a:p>
            <a:r>
              <a:rPr lang="nl-NL" altLang="nl-NL" sz="2800" b="1" smtClean="0">
                <a:ea typeface="ＭＳ Ｐゴシック" panose="020B0600070205080204" pitchFamily="34" charset="-128"/>
              </a:rPr>
              <a:t>Stilstaan bij jouw onderwijsprofiel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altLang="nl-NL" sz="28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Welke strategieën zet jij in om betrokkenheid, </a:t>
            </a:r>
          </a:p>
          <a:p>
            <a:pPr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eigenaarschap en bevlogenheid te genereren?</a:t>
            </a:r>
          </a:p>
          <a:p>
            <a:pPr>
              <a:defRPr/>
            </a:pPr>
            <a:endParaRPr lang="nl-NL" altLang="nl-NL" sz="2800" dirty="0">
              <a:ea typeface="ＭＳ Ｐゴシック" pitchFamily="34" charset="-128"/>
            </a:endParaRPr>
          </a:p>
          <a:p>
            <a:pPr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Wat zijn je ervaringen daarmee?</a:t>
            </a:r>
          </a:p>
          <a:p>
            <a:pPr>
              <a:defRPr/>
            </a:pPr>
            <a:endParaRPr lang="nl-NL" altLang="nl-NL" sz="2800" dirty="0">
              <a:ea typeface="ＭＳ Ｐゴシック" pitchFamily="34" charset="-128"/>
            </a:endParaRPr>
          </a:p>
          <a:p>
            <a:pPr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Welke strategieën zet jij weinig in?</a:t>
            </a:r>
          </a:p>
          <a:p>
            <a:pPr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348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numm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7D6273F-5A2F-4EB4-8165-BE27696BF6C4}" type="slidenum">
              <a:rPr lang="en-US" altLang="en-US" sz="1400">
                <a:solidFill>
                  <a:schemeClr val="accent1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solidFill>
                <a:schemeClr val="accent1"/>
              </a:solidFill>
              <a:latin typeface="Times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7531100" cy="936625"/>
          </a:xfrm>
        </p:spPr>
        <p:txBody>
          <a:bodyPr/>
          <a:lstStyle/>
          <a:p>
            <a:r>
              <a:rPr lang="nl-NL" altLang="nl-NL" sz="2800" b="1" smtClean="0">
                <a:ea typeface="ＭＳ Ｐゴシック" panose="020B0600070205080204" pitchFamily="34" charset="-128"/>
              </a:rPr>
              <a:t>Jouw bevlogenheid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altLang="nl-NL" sz="28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Wat is voor jezelf nodig om de juiste balans tussen taakeisen en energiebronnen te bewaren?</a:t>
            </a:r>
          </a:p>
          <a:p>
            <a:pPr>
              <a:defRPr/>
            </a:pPr>
            <a:endParaRPr lang="nl-NL" altLang="nl-NL" sz="2800" dirty="0">
              <a:ea typeface="ＭＳ Ｐゴシック" pitchFamily="34" charset="-128"/>
            </a:endParaRPr>
          </a:p>
          <a:p>
            <a:pPr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Waar kreeg je vanmorgen energie van?</a:t>
            </a:r>
          </a:p>
          <a:p>
            <a:pPr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  <a:defRPr/>
            </a:pPr>
            <a:r>
              <a:rPr lang="nl-NL" altLang="nl-NL" sz="2800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0" y="188913"/>
            <a:ext cx="9144000" cy="61166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400" i="1" dirty="0"/>
              <a:t> </a:t>
            </a:r>
            <a:r>
              <a:rPr lang="nl-NL" sz="2400" i="1" dirty="0" smtClean="0"/>
              <a:t>                   </a:t>
            </a:r>
            <a:endParaRPr lang="nl-NL" sz="2400" dirty="0"/>
          </a:p>
          <a:p>
            <a:pPr marL="0" indent="0">
              <a:buFontTx/>
              <a:buNone/>
              <a:defRPr/>
            </a:pPr>
            <a:r>
              <a:rPr lang="nl-NL" sz="2400" i="1" dirty="0"/>
              <a:t> </a:t>
            </a:r>
            <a:r>
              <a:rPr lang="nl-NL" sz="2400" i="1" dirty="0" smtClean="0"/>
              <a:t>                </a:t>
            </a:r>
          </a:p>
          <a:p>
            <a:pPr marL="0" indent="0">
              <a:buFontTx/>
              <a:buNone/>
              <a:defRPr/>
            </a:pPr>
            <a:r>
              <a:rPr lang="nl-NL" sz="2400" i="1" dirty="0" smtClean="0"/>
              <a:t>	            </a:t>
            </a:r>
            <a:r>
              <a:rPr lang="nl-NL" sz="2800" b="1" i="1" dirty="0" smtClean="0"/>
              <a:t>Betrokkenheid en bevlogenheid</a:t>
            </a:r>
          </a:p>
          <a:p>
            <a:pPr marL="0" indent="0">
              <a:buFontTx/>
              <a:buNone/>
              <a:defRPr/>
            </a:pPr>
            <a:r>
              <a:rPr lang="nl-NL" sz="2800" b="1" i="1" dirty="0" smtClean="0"/>
              <a:t>				= engagement</a:t>
            </a:r>
            <a:endParaRPr lang="nl-NL" sz="2400" b="1" dirty="0"/>
          </a:p>
          <a:p>
            <a:pPr>
              <a:defRPr/>
            </a:pPr>
            <a:endParaRPr lang="nl-NL" altLang="nl-NL" sz="800" dirty="0" smtClean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>
              <a:defRPr/>
            </a:pPr>
            <a:endParaRPr lang="nl-NL" altLang="nl-NL" sz="800" dirty="0" smtClean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l-NL" altLang="nl-NL" sz="24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               </a:t>
            </a:r>
          </a:p>
          <a:p>
            <a:pPr marL="0" indent="0">
              <a:buFontTx/>
              <a:buNone/>
              <a:defRPr/>
            </a:pPr>
            <a:r>
              <a:rPr lang="nl-NL" altLang="nl-NL" sz="2400" dirty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 </a:t>
            </a:r>
            <a:r>
              <a:rPr lang="nl-NL" altLang="nl-NL" sz="24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              Taakeisen </a:t>
            </a:r>
          </a:p>
          <a:p>
            <a:pPr marL="0" indent="0">
              <a:buFontTx/>
              <a:buNone/>
              <a:defRPr/>
            </a:pPr>
            <a:endParaRPr lang="nl-NL" altLang="nl-NL" sz="2400" dirty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endParaRPr lang="nl-NL" altLang="nl-NL" sz="2400" dirty="0" smtClean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l-NL" altLang="nl-NL" sz="2400" dirty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	</a:t>
            </a:r>
          </a:p>
          <a:p>
            <a:pPr marL="0" indent="0">
              <a:buFontTx/>
              <a:buNone/>
              <a:defRPr/>
            </a:pPr>
            <a:r>
              <a:rPr lang="nl-NL" altLang="nl-NL" sz="24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	     Energiebronnen</a:t>
            </a:r>
          </a:p>
          <a:p>
            <a:pPr>
              <a:defRPr/>
            </a:pPr>
            <a:r>
              <a:rPr lang="nl-NL" altLang="nl-NL" dirty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 </a:t>
            </a:r>
            <a:endParaRPr lang="nl-NL" altLang="nl-NL" dirty="0" smtClean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>
              <a:defRPr/>
            </a:pPr>
            <a:endParaRPr lang="nl-NL" altLang="nl-NL" dirty="0">
              <a:solidFill>
                <a:srgbClr val="004D95"/>
              </a:solidFill>
              <a:ea typeface="ＭＳ Ｐゴシック" pitchFamily="-84" charset="-128"/>
              <a:cs typeface="Arial" pitchFamily="34" charset="0"/>
              <a:hlinkClick r:id="rId2"/>
            </a:endParaRPr>
          </a:p>
          <a:p>
            <a:pPr>
              <a:defRPr/>
            </a:pPr>
            <a:endParaRPr lang="nl-NL" altLang="nl-NL" dirty="0" smtClean="0">
              <a:solidFill>
                <a:srgbClr val="004D95"/>
              </a:solidFill>
              <a:ea typeface="ＭＳ Ｐゴシック" pitchFamily="-84" charset="-128"/>
              <a:cs typeface="Arial" pitchFamily="34" charset="0"/>
              <a:hlinkClick r:id="rId2"/>
            </a:endParaRPr>
          </a:p>
          <a:p>
            <a:pPr>
              <a:defRPr/>
            </a:pPr>
            <a:endParaRPr lang="nl-NL" altLang="nl-NL" dirty="0">
              <a:solidFill>
                <a:srgbClr val="004D95"/>
              </a:solidFill>
              <a:ea typeface="ＭＳ Ｐゴシック" pitchFamily="-84" charset="-128"/>
              <a:cs typeface="Arial" pitchFamily="34" charset="0"/>
              <a:hlinkClick r:id="rId2"/>
            </a:endParaRPr>
          </a:p>
          <a:p>
            <a:pPr>
              <a:defRPr/>
            </a:pPr>
            <a:r>
              <a:rPr lang="nl-NL" altLang="nl-NL" sz="9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  <a:hlinkClick r:id="rId2"/>
              </a:rPr>
              <a:t>http</a:t>
            </a:r>
            <a:r>
              <a:rPr lang="nl-NL" altLang="nl-NL" sz="900" dirty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  <a:hlinkClick r:id="rId2"/>
              </a:rPr>
              <a:t>://www.youtube.com/watch?v=cU6gqrD5cMc</a:t>
            </a:r>
            <a:endParaRPr lang="nl-NL" altLang="nl-NL" sz="900" dirty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>
              <a:defRPr/>
            </a:pPr>
            <a:endParaRPr lang="nl-NL" altLang="nl-NL" dirty="0" smtClean="0">
              <a:ea typeface="ＭＳ Ｐゴシック" pitchFamily="-84" charset="-128"/>
              <a:cs typeface="Arial" pitchFamily="34" charset="0"/>
            </a:endParaRP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1547813" y="188913"/>
            <a:ext cx="7596187" cy="61166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400" b="1" i="1" dirty="0"/>
              <a:t> </a:t>
            </a:r>
            <a:r>
              <a:rPr lang="nl-NL" sz="2400" b="1" i="1" dirty="0" smtClean="0"/>
              <a:t>   Energiebronnen</a:t>
            </a:r>
            <a:r>
              <a:rPr lang="nl-NL" altLang="nl-NL" sz="2400" b="1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        </a:t>
            </a:r>
          </a:p>
          <a:p>
            <a:pPr>
              <a:defRPr/>
            </a:pPr>
            <a:endParaRPr lang="nl-NL" sz="2400" dirty="0" smtClean="0"/>
          </a:p>
          <a:p>
            <a:pPr>
              <a:defRPr/>
            </a:pPr>
            <a:r>
              <a:rPr lang="nl-NL" sz="2400" dirty="0" smtClean="0"/>
              <a:t>optimisme</a:t>
            </a:r>
          </a:p>
          <a:p>
            <a:pPr>
              <a:defRPr/>
            </a:pPr>
            <a:r>
              <a:rPr lang="nl-NL" sz="2400" dirty="0" smtClean="0"/>
              <a:t>eigen effectiviteit</a:t>
            </a:r>
          </a:p>
          <a:p>
            <a:pPr>
              <a:defRPr/>
            </a:pPr>
            <a:r>
              <a:rPr lang="nl-NL" sz="2400" dirty="0" smtClean="0"/>
              <a:t>stressbestendigheid</a:t>
            </a:r>
          </a:p>
          <a:p>
            <a:pPr>
              <a:defRPr/>
            </a:pPr>
            <a:r>
              <a:rPr lang="nl-NL" sz="2400" dirty="0" smtClean="0"/>
              <a:t>eigenwaarde</a:t>
            </a:r>
          </a:p>
          <a:p>
            <a:pPr marL="0" indent="0">
              <a:buFontTx/>
              <a:buNone/>
              <a:defRPr/>
            </a:pPr>
            <a:endParaRPr lang="nl-NL" sz="2400" dirty="0" smtClean="0"/>
          </a:p>
          <a:p>
            <a:pPr>
              <a:defRPr/>
            </a:pPr>
            <a:r>
              <a:rPr lang="nl-NL" sz="2400" dirty="0" smtClean="0"/>
              <a:t>Autonomie</a:t>
            </a:r>
          </a:p>
          <a:p>
            <a:pPr>
              <a:defRPr/>
            </a:pPr>
            <a:r>
              <a:rPr lang="nl-NL" sz="2400" dirty="0" smtClean="0"/>
              <a:t>Invloed</a:t>
            </a:r>
          </a:p>
          <a:p>
            <a:pPr>
              <a:defRPr/>
            </a:pPr>
            <a:r>
              <a:rPr lang="nl-NL" sz="2400" dirty="0" smtClean="0"/>
              <a:t>feedback</a:t>
            </a:r>
          </a:p>
          <a:p>
            <a:pPr>
              <a:defRPr/>
            </a:pPr>
            <a:r>
              <a:rPr lang="nl-NL" sz="2400" dirty="0" smtClean="0"/>
              <a:t>sociale steun van collega’s</a:t>
            </a:r>
          </a:p>
          <a:p>
            <a:pPr>
              <a:defRPr/>
            </a:pPr>
            <a:r>
              <a:rPr lang="nl-NL" sz="2400" dirty="0" smtClean="0"/>
              <a:t>coaching van de leidinggevende</a:t>
            </a:r>
          </a:p>
          <a:p>
            <a:pPr>
              <a:defRPr/>
            </a:pPr>
            <a:r>
              <a:rPr lang="nl-NL" sz="2400" dirty="0" smtClean="0"/>
              <a:t>Waardering en erkenning</a:t>
            </a:r>
          </a:p>
          <a:p>
            <a:pPr>
              <a:defRPr/>
            </a:pPr>
            <a:r>
              <a:rPr lang="nl-NL" sz="2400" dirty="0" smtClean="0"/>
              <a:t>ontwikkelingsmogelijkheden</a:t>
            </a:r>
          </a:p>
          <a:p>
            <a:pPr>
              <a:defRPr/>
            </a:pPr>
            <a:endParaRPr lang="nl-NL" altLang="nl-NL" dirty="0" smtClean="0">
              <a:ea typeface="ＭＳ Ｐゴシック" pitchFamily="-84" charset="-128"/>
              <a:cs typeface="Arial" pitchFamily="34" charset="0"/>
            </a:endParaRP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828800" y="981075"/>
            <a:ext cx="7315200" cy="10001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</a:rPr>
              <a:t>Cirkel van invloed en betrokkenheid </a:t>
            </a:r>
          </a:p>
        </p:txBody>
      </p:sp>
      <p:sp>
        <p:nvSpPr>
          <p:cNvPr id="10243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>
              <a:ea typeface="ＭＳ Ｐゴシック" panose="020B0600070205080204" pitchFamily="34" charset="-128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7655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z="2800" smtClean="0">
                <a:ea typeface="ＭＳ Ｐゴシック" panose="020B0600070205080204" pitchFamily="34" charset="-128"/>
                <a:cs typeface="Arial" panose="020B0604020202020204" pitchFamily="34" charset="0"/>
              </a:rPr>
              <a:t>Kijken in een andere keuken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773238"/>
            <a:ext cx="6337300" cy="3095625"/>
          </a:xfrm>
        </p:spPr>
        <p:txBody>
          <a:bodyPr/>
          <a:lstStyle/>
          <a:p>
            <a:pPr>
              <a:defRPr/>
            </a:pPr>
            <a:endParaRPr lang="nl-NL" altLang="nl-NL" sz="2400" dirty="0" smtClean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>
              <a:defRPr/>
            </a:pPr>
            <a:r>
              <a:rPr lang="nl-NL" altLang="nl-NL" sz="28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Van onderwijsprofiel 1 naar onderwijsprofiel 2</a:t>
            </a:r>
          </a:p>
          <a:p>
            <a:pPr>
              <a:defRPr/>
            </a:pPr>
            <a:r>
              <a:rPr lang="nl-NL" altLang="nl-NL" sz="28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Zicht op een ontwikkelproces</a:t>
            </a:r>
          </a:p>
          <a:p>
            <a:pPr>
              <a:defRPr/>
            </a:pPr>
            <a:endParaRPr lang="nl-NL" altLang="nl-NL" sz="2800" dirty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>
              <a:defRPr/>
            </a:pPr>
            <a:r>
              <a:rPr lang="nl-NL" altLang="nl-NL" sz="28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De Regenboog in Nootdorp</a:t>
            </a:r>
          </a:p>
          <a:p>
            <a:pPr>
              <a:defRPr/>
            </a:pPr>
            <a:r>
              <a:rPr lang="nl-NL" altLang="nl-NL" sz="28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Korte schets van deze school en </a:t>
            </a:r>
          </a:p>
          <a:p>
            <a:pPr marL="0" indent="0">
              <a:buFontTx/>
              <a:buNone/>
              <a:defRPr/>
            </a:pPr>
            <a:r>
              <a:rPr lang="nl-NL" altLang="nl-NL" sz="2800" dirty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 </a:t>
            </a:r>
            <a:r>
              <a:rPr lang="nl-NL" altLang="nl-NL" sz="2800" dirty="0" smtClean="0">
                <a:solidFill>
                  <a:srgbClr val="004D95"/>
                </a:solidFill>
                <a:ea typeface="ＭＳ Ｐゴシック" pitchFamily="-84" charset="-128"/>
                <a:cs typeface="Arial" pitchFamily="34" charset="0"/>
              </a:rPr>
              <a:t>   dit proces</a:t>
            </a:r>
          </a:p>
          <a:p>
            <a:pPr>
              <a:defRPr/>
            </a:pPr>
            <a:endParaRPr lang="nl-NL" altLang="nl-NL" sz="2400" dirty="0" smtClean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>
              <a:defRPr/>
            </a:pPr>
            <a:endParaRPr lang="nl-NL" altLang="nl-NL" sz="2400" dirty="0" smtClean="0">
              <a:solidFill>
                <a:srgbClr val="004D95"/>
              </a:solidFill>
              <a:ea typeface="ＭＳ Ｐゴシック" pitchFamily="-84" charset="-128"/>
              <a:cs typeface="Arial" pitchFamily="34" charset="0"/>
            </a:endParaRPr>
          </a:p>
          <a:p>
            <a:pPr>
              <a:defRPr/>
            </a:pPr>
            <a:endParaRPr lang="nl-NL" altLang="nl-NL" dirty="0" smtClean="0">
              <a:ea typeface="ＭＳ Ｐゴシック" pitchFamily="-84" charset="-128"/>
              <a:cs typeface="Arial" pitchFamily="34" charset="0"/>
            </a:endParaRP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828800" y="831850"/>
            <a:ext cx="7315200" cy="581025"/>
          </a:xfrm>
        </p:spPr>
        <p:txBody>
          <a:bodyPr/>
          <a:lstStyle/>
          <a:p>
            <a:r>
              <a:rPr lang="nl-NL" altLang="nl-NL" smtClean="0">
                <a:ea typeface="ＭＳ Ｐゴシック" panose="020B0600070205080204" pitchFamily="34" charset="-128"/>
                <a:cs typeface="Arial" panose="020B0604020202020204" pitchFamily="34" charset="0"/>
              </a:rPr>
              <a:t>Sleutels voor succesvol ontwikkelen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748712" cy="4676775"/>
          </a:xfrm>
        </p:spPr>
        <p:txBody>
          <a:bodyPr/>
          <a:lstStyle/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sz="2800" b="1" smtClean="0">
                <a:solidFill>
                  <a:srgbClr val="004D95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Ontwikkel van binnenuit</a:t>
            </a: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z="2400" smtClean="0">
              <a:solidFill>
                <a:srgbClr val="004D95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altLang="nl-NL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57788"/>
            <a:ext cx="21304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el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7315200" cy="581025"/>
          </a:xfrm>
        </p:spPr>
        <p:txBody>
          <a:bodyPr/>
          <a:lstStyle/>
          <a:p>
            <a:r>
              <a:rPr lang="nl-NL" altLang="nl-NL" sz="3200" smtClean="0">
                <a:ea typeface="ＭＳ Ｐゴシック" panose="020B0600070205080204" pitchFamily="34" charset="-128"/>
              </a:rPr>
              <a:t>De Gouden Cirkel</a:t>
            </a:r>
            <a:endParaRPr lang="nl-NL" altLang="nl-NL" smtClean="0">
              <a:ea typeface="ＭＳ Ｐゴシック" panose="020B0600070205080204" pitchFamily="34" charset="-128"/>
            </a:endParaRPr>
          </a:p>
        </p:txBody>
      </p:sp>
      <p:sp>
        <p:nvSpPr>
          <p:cNvPr id="2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844675"/>
            <a:ext cx="7989888" cy="4251325"/>
          </a:xfrm>
        </p:spPr>
        <p:txBody>
          <a:bodyPr/>
          <a:lstStyle/>
          <a:p>
            <a:pPr>
              <a:defRPr/>
            </a:pPr>
            <a:endParaRPr lang="nl-NL" dirty="0" smtClean="0"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  <a:p>
            <a:pPr>
              <a:defRPr/>
            </a:pPr>
            <a:r>
              <a:rPr lang="nl-NL" sz="3200" b="1" dirty="0" smtClean="0">
                <a:solidFill>
                  <a:srgbClr val="FF0000"/>
                </a:solidFill>
                <a:cs typeface="+mn-cs"/>
              </a:rPr>
              <a:t>Waarom</a:t>
            </a:r>
          </a:p>
          <a:p>
            <a:pPr>
              <a:defRPr/>
            </a:pPr>
            <a:r>
              <a:rPr lang="nl-NL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Hoe</a:t>
            </a:r>
          </a:p>
          <a:p>
            <a:pPr>
              <a:defRPr/>
            </a:pPr>
            <a:r>
              <a:rPr lang="nl-NL" sz="3200" b="1" dirty="0" smtClean="0">
                <a:solidFill>
                  <a:srgbClr val="00B050"/>
                </a:solidFill>
                <a:cs typeface="+mn-cs"/>
              </a:rPr>
              <a:t>Wat</a:t>
            </a:r>
            <a:r>
              <a:rPr lang="nl-NL" sz="3200" b="1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>
              <a:defRPr/>
            </a:pPr>
            <a:endParaRPr lang="nl-NL" b="1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endParaRPr lang="nl-NL" b="1" dirty="0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endParaRPr lang="nl-NL" b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marL="0" indent="0">
              <a:buFontTx/>
              <a:buNone/>
              <a:defRPr/>
            </a:pPr>
            <a:endParaRPr lang="nl-NL" b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nl-NL" dirty="0" smtClean="0"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nl-NL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nl-NL" dirty="0" smtClean="0">
                <a:cs typeface="+mn-cs"/>
              </a:rPr>
              <a:t> </a:t>
            </a:r>
          </a:p>
          <a:p>
            <a:pPr>
              <a:defRPr/>
            </a:pPr>
            <a:endParaRPr lang="nl-NL" sz="2400" dirty="0" smtClean="0">
              <a:cs typeface="+mn-cs"/>
            </a:endParaRPr>
          </a:p>
          <a:p>
            <a:pPr>
              <a:defRPr/>
            </a:pPr>
            <a:endParaRPr lang="nl-NL" sz="240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nl-NL" sz="2400" dirty="0" smtClean="0"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  <a:p>
            <a:pPr>
              <a:defRPr/>
            </a:pPr>
            <a:endParaRPr lang="nl-NL" dirty="0" smtClean="0">
              <a:cs typeface="+mn-cs"/>
            </a:endParaRPr>
          </a:p>
        </p:txBody>
      </p:sp>
      <p:sp>
        <p:nvSpPr>
          <p:cNvPr id="13317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B4CCE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4CCE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4CCE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4CCE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F2617DD-5C75-448F-8274-473D65FE2712}" type="slidenum">
              <a:rPr lang="en-US" altLang="en-US" sz="1400">
                <a:solidFill>
                  <a:srgbClr val="A50021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A50021"/>
              </a:solidFill>
              <a:latin typeface="Times" panose="02020603050405020304" pitchFamily="18" charset="0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119313"/>
            <a:ext cx="4432300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1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Presentat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Architecten in leren</Template>
  <TotalTime>4731</TotalTime>
  <Words>663</Words>
  <Application>Microsoft Office PowerPoint</Application>
  <PresentationFormat>Diavoorstelling (4:3)</PresentationFormat>
  <Paragraphs>295</Paragraphs>
  <Slides>31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31</vt:i4>
      </vt:variant>
    </vt:vector>
  </HeadingPairs>
  <TitlesOfParts>
    <vt:vector size="38" baseType="lpstr">
      <vt:lpstr>Times</vt:lpstr>
      <vt:lpstr>Arial</vt:lpstr>
      <vt:lpstr>ＭＳ Ｐゴシック</vt:lpstr>
      <vt:lpstr>Verdana</vt:lpstr>
      <vt:lpstr>Times New Roman</vt:lpstr>
      <vt:lpstr>Calibri</vt:lpstr>
      <vt:lpstr>Presentatie1</vt:lpstr>
      <vt:lpstr>                                                            Doorleefd en bezield?    Onderwijsprofiel, een werkdocument?  Netwerkbijeenkomst  SWV Zuid-Kennemerland</vt:lpstr>
      <vt:lpstr>   Onderwijsprofiel: twee uitdagingen    Bezieling en eigenaarschap bij het team: leidend  Samenhang met andere documentatie: secundair               </vt:lpstr>
      <vt:lpstr>PowerPoint-presentatie</vt:lpstr>
      <vt:lpstr>PowerPoint-presentatie</vt:lpstr>
      <vt:lpstr>PowerPoint-presentatie</vt:lpstr>
      <vt:lpstr>Cirkel van invloed en betrokkenheid </vt:lpstr>
      <vt:lpstr>Kijken in een andere keuken</vt:lpstr>
      <vt:lpstr>Sleutels voor succesvol ontwikkelen</vt:lpstr>
      <vt:lpstr>De Gouden Cirkel</vt:lpstr>
      <vt:lpstr>     Gezamenlijke aftrap            </vt:lpstr>
      <vt:lpstr>Sleutels voor succesvol ontwikkelen</vt:lpstr>
      <vt:lpstr>Visie: De leerling 2.0 van de Regenboog De reiskoffer van onze kinderen</vt:lpstr>
      <vt:lpstr>Sleutels voor succesvol ontwikkelen</vt:lpstr>
      <vt:lpstr>    Intervisie </vt:lpstr>
      <vt:lpstr>Sleutels voor succesvol ontwikkelen</vt:lpstr>
      <vt:lpstr>             </vt:lpstr>
      <vt:lpstr>Sleutels voor succesvol ontwikkelen</vt:lpstr>
      <vt:lpstr>Proeftuin tot maart/april 2014</vt:lpstr>
      <vt:lpstr>Sleutels voor succesvol ontwikkelen</vt:lpstr>
      <vt:lpstr>      Collegiale consultatie, groep 1 </vt:lpstr>
      <vt:lpstr>      Collegiale consultatie, groep 2 </vt:lpstr>
      <vt:lpstr>Sleutels voor succesvol ontwikkelen</vt:lpstr>
      <vt:lpstr>PowerPoint-presentatie</vt:lpstr>
      <vt:lpstr>Sleutels voor succesvol ontwikkelen</vt:lpstr>
      <vt:lpstr>Visie…</vt:lpstr>
      <vt:lpstr>Sleutels voor succesvol ontwikkelen</vt:lpstr>
      <vt:lpstr>PowerPoint-presentatie</vt:lpstr>
      <vt:lpstr>     </vt:lpstr>
      <vt:lpstr>Hoe verankerd is het onderwijsprofiel onder je medewerkers ?</vt:lpstr>
      <vt:lpstr>Stilstaan bij jouw onderwijsprofiel</vt:lpstr>
      <vt:lpstr>Jouw bevlogenheid</vt:lpstr>
    </vt:vector>
  </TitlesOfParts>
  <Company>MHR Bodegraven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Install</dc:creator>
  <cp:lastModifiedBy>F.Oostendorp</cp:lastModifiedBy>
  <cp:revision>203</cp:revision>
  <dcterms:created xsi:type="dcterms:W3CDTF">2008-04-07T10:43:32Z</dcterms:created>
  <dcterms:modified xsi:type="dcterms:W3CDTF">2014-03-19T12:04:31Z</dcterms:modified>
</cp:coreProperties>
</file>